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9926638" cy="67976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54BB29-1A41-4732-8D5E-163E5490304B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444FCD8D-0B6D-45A8-800E-A5B6145BEE9D}">
      <dgm:prSet phldrT="[文字]" custT="1"/>
      <dgm:spPr>
        <a:solidFill>
          <a:schemeClr val="accent4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altLang="zh-TW" sz="2400" b="1" dirty="0" smtClean="0">
              <a:solidFill>
                <a:schemeClr val="tx1"/>
              </a:solidFill>
            </a:rPr>
            <a:t>First Year at NSYSU</a:t>
          </a:r>
          <a:r>
            <a:rPr lang="en-US" altLang="zh-TW" sz="2400" dirty="0" smtClean="0">
              <a:solidFill>
                <a:schemeClr val="tx1"/>
              </a:solidFill>
            </a:rPr>
            <a:t/>
          </a:r>
          <a:br>
            <a:rPr lang="en-US" altLang="zh-TW" sz="2400" dirty="0" smtClean="0">
              <a:solidFill>
                <a:schemeClr val="tx1"/>
              </a:solidFill>
            </a:rPr>
          </a:br>
          <a:r>
            <a:rPr kumimoji="0" lang="en-US" altLang="zh-TW" sz="2000" b="1" i="0" dirty="0" smtClean="0">
              <a:latin typeface="Arial" panose="020B0604020202020204" pitchFamily="34" charset="0"/>
              <a:ea typeface="微軟正黑體" panose="020B0604030504040204" pitchFamily="34" charset="-120"/>
            </a:rPr>
            <a:t>You’re advised to</a:t>
          </a:r>
        </a:p>
        <a:p>
          <a:r>
            <a:rPr kumimoji="0" lang="en-US" altLang="zh-TW" sz="2000" b="1" i="0" dirty="0" smtClean="0">
              <a:latin typeface="Arial" panose="020B0604020202020204" pitchFamily="34" charset="0"/>
              <a:ea typeface="微軟正黑體" panose="020B0604030504040204" pitchFamily="34" charset="-120"/>
            </a:rPr>
            <a:t>complete your  core/mandatory courses of your Master’s degree in NSYSU in Year 1</a:t>
          </a:r>
          <a:endParaRPr lang="zh-TW" altLang="en-US" sz="1600" i="0" dirty="0">
            <a:solidFill>
              <a:schemeClr val="tx1"/>
            </a:solidFill>
          </a:endParaRPr>
        </a:p>
      </dgm:t>
    </dgm:pt>
    <dgm:pt modelId="{97E3E7D2-4141-4D6F-94A1-122C7D89A6FE}" type="parTrans" cxnId="{3BB09DAF-91E0-4959-8708-8CED20BD330B}">
      <dgm:prSet/>
      <dgm:spPr/>
      <dgm:t>
        <a:bodyPr/>
        <a:lstStyle/>
        <a:p>
          <a:endParaRPr lang="zh-TW" altLang="en-US"/>
        </a:p>
      </dgm:t>
    </dgm:pt>
    <dgm:pt modelId="{81998C39-836C-4558-BCCB-451DAFFDDA75}" type="sibTrans" cxnId="{3BB09DAF-91E0-4959-8708-8CED20BD330B}">
      <dgm:prSet/>
      <dgm:spPr>
        <a:solidFill>
          <a:srgbClr val="FFC000"/>
        </a:solidFill>
      </dgm:spPr>
      <dgm:t>
        <a:bodyPr/>
        <a:lstStyle/>
        <a:p>
          <a:endParaRPr lang="zh-TW" altLang="en-US"/>
        </a:p>
      </dgm:t>
    </dgm:pt>
    <dgm:pt modelId="{805AD570-1A2F-462E-9725-1E0713F10DC1}">
      <dgm:prSet phldrT="[文字]" custT="1"/>
      <dgm:spPr>
        <a:solidFill>
          <a:schemeClr val="accent4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altLang="zh-TW" sz="2400" b="1" dirty="0" smtClean="0">
              <a:solidFill>
                <a:schemeClr val="tx1"/>
              </a:solidFill>
            </a:rPr>
            <a:t>Second Year at KBS</a:t>
          </a:r>
          <a:endParaRPr lang="en-US" altLang="zh-TW" sz="2000" b="1" dirty="0" smtClean="0">
            <a:solidFill>
              <a:schemeClr val="tx1"/>
            </a:solidFill>
          </a:endParaRPr>
        </a:p>
        <a:p>
          <a:r>
            <a:rPr kumimoji="0" lang="en-US" altLang="zh-TW" sz="2000" b="1" i="1" dirty="0" smtClean="0">
              <a:latin typeface="Arial" panose="020B0604020202020204" pitchFamily="34" charset="0"/>
              <a:ea typeface="微軟正黑體" panose="020B0604030504040204" pitchFamily="34" charset="-120"/>
            </a:rPr>
            <a:t>Required courses</a:t>
          </a:r>
          <a:endParaRPr lang="zh-TW" altLang="en-US" sz="2400" dirty="0"/>
        </a:p>
      </dgm:t>
    </dgm:pt>
    <dgm:pt modelId="{C5CA159E-72D2-4A37-B2F1-94994E0730D5}" type="parTrans" cxnId="{E3120816-15A3-4265-9B79-50DA7901D5C0}">
      <dgm:prSet/>
      <dgm:spPr/>
      <dgm:t>
        <a:bodyPr/>
        <a:lstStyle/>
        <a:p>
          <a:endParaRPr lang="zh-TW" altLang="en-US"/>
        </a:p>
      </dgm:t>
    </dgm:pt>
    <dgm:pt modelId="{C6804E35-25DF-459B-8283-56F5CA4D7938}" type="sibTrans" cxnId="{E3120816-15A3-4265-9B79-50DA7901D5C0}">
      <dgm:prSet/>
      <dgm:spPr/>
      <dgm:t>
        <a:bodyPr/>
        <a:lstStyle/>
        <a:p>
          <a:endParaRPr lang="zh-TW" altLang="en-US"/>
        </a:p>
      </dgm:t>
    </dgm:pt>
    <dgm:pt modelId="{53B2E9A7-4086-4FAD-BD4B-4F54F89251F3}" type="pres">
      <dgm:prSet presAssocID="{6B54BB29-1A41-4732-8D5E-163E5490304B}" presName="Name0" presStyleCnt="0">
        <dgm:presLayoutVars>
          <dgm:dir/>
          <dgm:resizeHandles val="exact"/>
        </dgm:presLayoutVars>
      </dgm:prSet>
      <dgm:spPr/>
    </dgm:pt>
    <dgm:pt modelId="{9B05F24F-BF8C-4CED-A0A8-F5569C6545E9}" type="pres">
      <dgm:prSet presAssocID="{444FCD8D-0B6D-45A8-800E-A5B6145BEE9D}" presName="node" presStyleLbl="node1" presStyleIdx="0" presStyleCnt="2" custLinFactNeighborX="-1340" custLinFactNeighborY="180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4F3037C-0C24-4022-A48C-08ED1A667EC5}" type="pres">
      <dgm:prSet presAssocID="{81998C39-836C-4558-BCCB-451DAFFDDA75}" presName="sibTrans" presStyleLbl="sibTrans2D1" presStyleIdx="0" presStyleCnt="1"/>
      <dgm:spPr/>
      <dgm:t>
        <a:bodyPr/>
        <a:lstStyle/>
        <a:p>
          <a:endParaRPr lang="zh-TW" altLang="en-US"/>
        </a:p>
      </dgm:t>
    </dgm:pt>
    <dgm:pt modelId="{D31FD24F-AC51-42FC-B5FE-9C634812D647}" type="pres">
      <dgm:prSet presAssocID="{81998C39-836C-4558-BCCB-451DAFFDDA75}" presName="connectorText" presStyleLbl="sibTrans2D1" presStyleIdx="0" presStyleCnt="1"/>
      <dgm:spPr/>
      <dgm:t>
        <a:bodyPr/>
        <a:lstStyle/>
        <a:p>
          <a:endParaRPr lang="zh-TW" altLang="en-US"/>
        </a:p>
      </dgm:t>
    </dgm:pt>
    <dgm:pt modelId="{74AF3298-1F32-4651-80C8-264C5B503E42}" type="pres">
      <dgm:prSet presAssocID="{805AD570-1A2F-462E-9725-1E0713F10DC1}" presName="node" presStyleLbl="node1" presStyleIdx="1" presStyleCnt="2" custLinFactNeighborX="11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485B774-9D85-1249-95CA-19084937EB5C}" type="presOf" srcId="{81998C39-836C-4558-BCCB-451DAFFDDA75}" destId="{B4F3037C-0C24-4022-A48C-08ED1A667EC5}" srcOrd="0" destOrd="0" presId="urn:microsoft.com/office/officeart/2005/8/layout/process1"/>
    <dgm:cxn modelId="{E3120816-15A3-4265-9B79-50DA7901D5C0}" srcId="{6B54BB29-1A41-4732-8D5E-163E5490304B}" destId="{805AD570-1A2F-462E-9725-1E0713F10DC1}" srcOrd="1" destOrd="0" parTransId="{C5CA159E-72D2-4A37-B2F1-94994E0730D5}" sibTransId="{C6804E35-25DF-459B-8283-56F5CA4D7938}"/>
    <dgm:cxn modelId="{DCA0C106-7C3B-FE47-A927-B413526D2840}" type="presOf" srcId="{444FCD8D-0B6D-45A8-800E-A5B6145BEE9D}" destId="{9B05F24F-BF8C-4CED-A0A8-F5569C6545E9}" srcOrd="0" destOrd="0" presId="urn:microsoft.com/office/officeart/2005/8/layout/process1"/>
    <dgm:cxn modelId="{3BB09DAF-91E0-4959-8708-8CED20BD330B}" srcId="{6B54BB29-1A41-4732-8D5E-163E5490304B}" destId="{444FCD8D-0B6D-45A8-800E-A5B6145BEE9D}" srcOrd="0" destOrd="0" parTransId="{97E3E7D2-4141-4D6F-94A1-122C7D89A6FE}" sibTransId="{81998C39-836C-4558-BCCB-451DAFFDDA75}"/>
    <dgm:cxn modelId="{41390C70-38D9-7A49-B337-51CE344E5F28}" type="presOf" srcId="{6B54BB29-1A41-4732-8D5E-163E5490304B}" destId="{53B2E9A7-4086-4FAD-BD4B-4F54F89251F3}" srcOrd="0" destOrd="0" presId="urn:microsoft.com/office/officeart/2005/8/layout/process1"/>
    <dgm:cxn modelId="{520E82CA-EA50-7C4B-87AE-4D24203321F2}" type="presOf" srcId="{81998C39-836C-4558-BCCB-451DAFFDDA75}" destId="{D31FD24F-AC51-42FC-B5FE-9C634812D647}" srcOrd="1" destOrd="0" presId="urn:microsoft.com/office/officeart/2005/8/layout/process1"/>
    <dgm:cxn modelId="{D152BCA9-1CF1-9248-B118-403C10C9B5C1}" type="presOf" srcId="{805AD570-1A2F-462E-9725-1E0713F10DC1}" destId="{74AF3298-1F32-4651-80C8-264C5B503E42}" srcOrd="0" destOrd="0" presId="urn:microsoft.com/office/officeart/2005/8/layout/process1"/>
    <dgm:cxn modelId="{F34D74FD-6D04-794B-887C-A464E41CF176}" type="presParOf" srcId="{53B2E9A7-4086-4FAD-BD4B-4F54F89251F3}" destId="{9B05F24F-BF8C-4CED-A0A8-F5569C6545E9}" srcOrd="0" destOrd="0" presId="urn:microsoft.com/office/officeart/2005/8/layout/process1"/>
    <dgm:cxn modelId="{2B63A22B-4D0A-8545-8F8C-F4E771B143BA}" type="presParOf" srcId="{53B2E9A7-4086-4FAD-BD4B-4F54F89251F3}" destId="{B4F3037C-0C24-4022-A48C-08ED1A667EC5}" srcOrd="1" destOrd="0" presId="urn:microsoft.com/office/officeart/2005/8/layout/process1"/>
    <dgm:cxn modelId="{78EED32A-4BAE-9046-A947-AE6C7DA322C2}" type="presParOf" srcId="{B4F3037C-0C24-4022-A48C-08ED1A667EC5}" destId="{D31FD24F-AC51-42FC-B5FE-9C634812D647}" srcOrd="0" destOrd="0" presId="urn:microsoft.com/office/officeart/2005/8/layout/process1"/>
    <dgm:cxn modelId="{33DE158C-4721-F14A-81D3-373FCCE6B44C}" type="presParOf" srcId="{53B2E9A7-4086-4FAD-BD4B-4F54F89251F3}" destId="{74AF3298-1F32-4651-80C8-264C5B503E42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05F24F-BF8C-4CED-A0A8-F5569C6545E9}">
      <dsp:nvSpPr>
        <dsp:cNvPr id="0" name=""/>
        <dsp:cNvSpPr/>
      </dsp:nvSpPr>
      <dsp:spPr>
        <a:xfrm>
          <a:off x="0" y="582749"/>
          <a:ext cx="3219134" cy="2384171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b="1" kern="1200" dirty="0" smtClean="0">
              <a:solidFill>
                <a:schemeClr val="tx1"/>
              </a:solidFill>
            </a:rPr>
            <a:t>First Year at NSYSU</a:t>
          </a:r>
          <a:r>
            <a:rPr lang="en-US" altLang="zh-TW" sz="2400" kern="1200" dirty="0" smtClean="0">
              <a:solidFill>
                <a:schemeClr val="tx1"/>
              </a:solidFill>
            </a:rPr>
            <a:t/>
          </a:r>
          <a:br>
            <a:rPr lang="en-US" altLang="zh-TW" sz="2400" kern="1200" dirty="0" smtClean="0">
              <a:solidFill>
                <a:schemeClr val="tx1"/>
              </a:solidFill>
            </a:rPr>
          </a:br>
          <a:r>
            <a:rPr kumimoji="0" lang="en-US" altLang="zh-TW" sz="2000" b="1" i="0" kern="1200" dirty="0" smtClean="0">
              <a:latin typeface="Arial" panose="020B0604020202020204" pitchFamily="34" charset="0"/>
              <a:ea typeface="微軟正黑體" panose="020B0604030504040204" pitchFamily="34" charset="-120"/>
            </a:rPr>
            <a:t>You’re advised to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altLang="zh-TW" sz="2000" b="1" i="0" kern="1200" dirty="0" smtClean="0">
              <a:latin typeface="Arial" panose="020B0604020202020204" pitchFamily="34" charset="0"/>
              <a:ea typeface="微軟正黑體" panose="020B0604030504040204" pitchFamily="34" charset="-120"/>
            </a:rPr>
            <a:t>complete your  core/mandatory courses of your Master’s degree in NSYSU in Year 1</a:t>
          </a:r>
          <a:endParaRPr lang="zh-TW" altLang="en-US" sz="1600" i="0" kern="1200" dirty="0">
            <a:solidFill>
              <a:schemeClr val="tx1"/>
            </a:solidFill>
          </a:endParaRPr>
        </a:p>
      </dsp:txBody>
      <dsp:txXfrm>
        <a:off x="69830" y="652579"/>
        <a:ext cx="3079474" cy="2244511"/>
      </dsp:txXfrm>
    </dsp:sp>
    <dsp:sp modelId="{B4F3037C-0C24-4022-A48C-08ED1A667EC5}">
      <dsp:nvSpPr>
        <dsp:cNvPr id="0" name=""/>
        <dsp:cNvSpPr/>
      </dsp:nvSpPr>
      <dsp:spPr>
        <a:xfrm rot="21567124">
          <a:off x="3541786" y="1353912"/>
          <a:ext cx="684086" cy="798345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400" kern="1200"/>
        </a:p>
      </dsp:txBody>
      <dsp:txXfrm>
        <a:off x="3541791" y="1514562"/>
        <a:ext cx="478860" cy="479007"/>
      </dsp:txXfrm>
    </dsp:sp>
    <dsp:sp modelId="{74AF3298-1F32-4651-80C8-264C5B503E42}">
      <dsp:nvSpPr>
        <dsp:cNvPr id="0" name=""/>
        <dsp:cNvSpPr/>
      </dsp:nvSpPr>
      <dsp:spPr>
        <a:xfrm>
          <a:off x="4509805" y="539620"/>
          <a:ext cx="3219134" cy="2384171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b="1" kern="1200" dirty="0" smtClean="0">
              <a:solidFill>
                <a:schemeClr val="tx1"/>
              </a:solidFill>
            </a:rPr>
            <a:t>Second Year at KBS</a:t>
          </a:r>
          <a:endParaRPr lang="en-US" altLang="zh-TW" sz="2000" b="1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altLang="zh-TW" sz="2000" b="1" i="1" kern="1200" dirty="0" smtClean="0">
              <a:latin typeface="Arial" panose="020B0604020202020204" pitchFamily="34" charset="0"/>
              <a:ea typeface="微軟正黑體" panose="020B0604030504040204" pitchFamily="34" charset="-120"/>
            </a:rPr>
            <a:t>Required courses</a:t>
          </a:r>
          <a:endParaRPr lang="zh-TW" altLang="en-US" sz="2400" kern="1200" dirty="0"/>
        </a:p>
      </dsp:txBody>
      <dsp:txXfrm>
        <a:off x="4579635" y="609450"/>
        <a:ext cx="3079474" cy="22445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88F4C-C980-4A18-8720-83AAB88E0088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CC898-9475-4F7C-97D6-37C871394F8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4579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5F45D-2210-42C5-BE7A-A7AFC8F1E1EB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79F01-FCD2-4412-90CB-0FB87F7083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420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zh-TW" altLang="en-US" smtClean="0"/>
          </a:p>
        </p:txBody>
      </p:sp>
      <p:sp>
        <p:nvSpPr>
          <p:cNvPr id="1741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fld id="{C654AA6E-B78E-4493-8183-7E3A807904CD}" type="slidenum">
              <a:rPr kumimoji="0" lang="zh-TW" altLang="en-US" smtClean="0"/>
              <a:pPr/>
              <a:t>6</a:t>
            </a:fld>
            <a:endParaRPr kumimoji="0"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1099258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B29A-35E4-4171-B012-EFA7FC017CF6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F558-4801-46BE-9508-2637B83D8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6817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B29A-35E4-4171-B012-EFA7FC017CF6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F558-4801-46BE-9508-2637B83D8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0572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B29A-35E4-4171-B012-EFA7FC017CF6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F558-4801-46BE-9508-2637B83D8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850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B29A-35E4-4171-B012-EFA7FC017CF6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F558-4801-46BE-9508-2637B83D8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509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B29A-35E4-4171-B012-EFA7FC017CF6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F558-4801-46BE-9508-2637B83D8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156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B29A-35E4-4171-B012-EFA7FC017CF6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F558-4801-46BE-9508-2637B83D8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859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B29A-35E4-4171-B012-EFA7FC017CF6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F558-4801-46BE-9508-2637B83D8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4907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B29A-35E4-4171-B012-EFA7FC017CF6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F558-4801-46BE-9508-2637B83D8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6058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B29A-35E4-4171-B012-EFA7FC017CF6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F558-4801-46BE-9508-2637B83D8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152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B29A-35E4-4171-B012-EFA7FC017CF6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F558-4801-46BE-9508-2637B83D8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0044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B29A-35E4-4171-B012-EFA7FC017CF6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F558-4801-46BE-9508-2637B83D8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3729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FB29A-35E4-4171-B012-EFA7FC017CF6}" type="datetimeFigureOut">
              <a:rPr lang="zh-TW" altLang="en-US" smtClean="0"/>
              <a:t>2017/10/20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DF558-4801-46BE-9508-2637B83D8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571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06747" y="915329"/>
            <a:ext cx="9144000" cy="2387600"/>
          </a:xfrm>
        </p:spPr>
        <p:txBody>
          <a:bodyPr>
            <a:normAutofit/>
          </a:bodyPr>
          <a:lstStyle/>
          <a:p>
            <a:r>
              <a:rPr lang="en-US" altLang="zh-TW" sz="5400" b="1" dirty="0" smtClean="0"/>
              <a:t>KEDGE Double Degree Program</a:t>
            </a:r>
            <a:endParaRPr lang="zh-TW" altLang="en-US" sz="5400" b="1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4454" y="3660316"/>
            <a:ext cx="4708585" cy="2263743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0053" y="211257"/>
            <a:ext cx="1643154" cy="821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58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GB" altLang="zh-TW" dirty="0" smtClean="0"/>
              <a:t>Program Structure</a:t>
            </a:r>
            <a:endParaRPr kumimoji="1" lang="zh-TW" altLang="en-US" dirty="0"/>
          </a:p>
        </p:txBody>
      </p:sp>
      <p:graphicFrame>
        <p:nvGraphicFramePr>
          <p:cNvPr id="4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4993569"/>
              </p:ext>
            </p:extLst>
          </p:nvPr>
        </p:nvGraphicFramePr>
        <p:xfrm>
          <a:off x="2383161" y="1981981"/>
          <a:ext cx="7728943" cy="3463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186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內容版面配置區 2"/>
          <p:cNvSpPr txBox="1">
            <a:spLocks/>
          </p:cNvSpPr>
          <p:nvPr/>
        </p:nvSpPr>
        <p:spPr bwMode="auto">
          <a:xfrm>
            <a:off x="837713" y="1864224"/>
            <a:ext cx="9361698" cy="4142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GB" altLang="zh-TW" sz="2800" dirty="0"/>
              <a:t>Requirement: Must be </a:t>
            </a:r>
            <a:r>
              <a:rPr lang="en-GB" altLang="zh-TW" sz="2800" dirty="0">
                <a:solidFill>
                  <a:srgbClr val="C00000"/>
                </a:solidFill>
              </a:rPr>
              <a:t>IBMBA </a:t>
            </a:r>
            <a:r>
              <a:rPr lang="en-GB" altLang="zh-TW" sz="2800" dirty="0"/>
              <a:t>students; </a:t>
            </a:r>
          </a:p>
          <a:p>
            <a:pPr eaLnBrk="1" hangingPunct="1"/>
            <a:r>
              <a:rPr lang="en-GB" altLang="zh-TW" sz="2800" dirty="0"/>
              <a:t>Quota: 5/ per year    </a:t>
            </a:r>
          </a:p>
          <a:p>
            <a:pPr eaLnBrk="1" hangingPunct="1"/>
            <a:r>
              <a:rPr lang="en-GB" altLang="zh-TW" sz="2800" dirty="0"/>
              <a:t>Language Requirement: TOEFL </a:t>
            </a:r>
            <a:r>
              <a:rPr lang="en-GB" altLang="zh-TW" sz="2800" dirty="0" err="1"/>
              <a:t>iBT</a:t>
            </a:r>
            <a:r>
              <a:rPr lang="en-GB" altLang="zh-TW" sz="2800" dirty="0"/>
              <a:t> 79/ IELTS 6</a:t>
            </a:r>
          </a:p>
          <a:p>
            <a:pPr eaLnBrk="1" hangingPunct="1"/>
            <a:r>
              <a:rPr lang="en-GB" altLang="zh-TW" sz="2800" dirty="0"/>
              <a:t>Application Period: November 1</a:t>
            </a:r>
            <a:r>
              <a:rPr lang="en-GB" altLang="zh-TW" sz="2800" baseline="30000" dirty="0"/>
              <a:t>st</a:t>
            </a:r>
            <a:r>
              <a:rPr lang="en-GB" altLang="zh-TW" sz="2800" dirty="0"/>
              <a:t>, 2017-December 1</a:t>
            </a:r>
            <a:r>
              <a:rPr lang="en-GB" altLang="zh-TW" sz="2800" baseline="30000" dirty="0"/>
              <a:t>st</a:t>
            </a:r>
            <a:r>
              <a:rPr lang="en-GB" altLang="zh-TW" sz="2800" dirty="0"/>
              <a:t>, </a:t>
            </a:r>
            <a:r>
              <a:rPr lang="en-GB" altLang="zh-TW" sz="2800" dirty="0" smtClean="0"/>
              <a:t>2017</a:t>
            </a:r>
          </a:p>
          <a:p>
            <a:pPr>
              <a:buFontTx/>
              <a:buChar char="•"/>
            </a:pPr>
            <a:r>
              <a:rPr lang="en-GB" altLang="zh-TW" sz="2800" dirty="0" smtClean="0"/>
              <a:t>You can also refer to the handbook to know more about the course selection.</a:t>
            </a:r>
            <a:endParaRPr lang="en-GB" altLang="zh-TW" sz="3600" dirty="0" smtClean="0"/>
          </a:p>
          <a:p>
            <a:pPr eaLnBrk="1" hangingPunct="1"/>
            <a:endParaRPr lang="en-GB" altLang="zh-TW" sz="2800" dirty="0"/>
          </a:p>
          <a:p>
            <a:pPr marL="0" indent="0" eaLnBrk="1" hangingPunct="1">
              <a:buNone/>
            </a:pPr>
            <a:endParaRPr lang="en-GB" altLang="zh-TW" sz="2800" dirty="0"/>
          </a:p>
          <a:p>
            <a:pPr eaLnBrk="1" hangingPunct="1"/>
            <a:endParaRPr lang="zh-TW" altLang="en-US" sz="2800" dirty="0"/>
          </a:p>
        </p:txBody>
      </p:sp>
      <p:sp>
        <p:nvSpPr>
          <p:cNvPr id="9220" name="標題 1"/>
          <p:cNvSpPr>
            <a:spLocks noGrp="1"/>
          </p:cNvSpPr>
          <p:nvPr>
            <p:ph type="title"/>
          </p:nvPr>
        </p:nvSpPr>
        <p:spPr>
          <a:xfrm>
            <a:off x="1620268" y="301835"/>
            <a:ext cx="9072113" cy="1143000"/>
          </a:xfrm>
        </p:spPr>
        <p:txBody>
          <a:bodyPr/>
          <a:lstStyle/>
          <a:p>
            <a:pPr algn="l"/>
            <a:r>
              <a:rPr lang="en-GB" altLang="zh-TW" dirty="0" smtClean="0"/>
              <a:t>Admission Requirement</a:t>
            </a:r>
            <a:endParaRPr lang="zh-TW" altLang="en-US" dirty="0" smtClean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0053" y="211257"/>
            <a:ext cx="1643154" cy="821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05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altLang="zh-TW" dirty="0" smtClean="0"/>
              <a:t>Graduation Requirement</a:t>
            </a:r>
            <a:endParaRPr lang="zh-TW" altLang="en-US" dirty="0" smtClean="0"/>
          </a:p>
        </p:txBody>
      </p:sp>
      <p:sp>
        <p:nvSpPr>
          <p:cNvPr id="10243" name="內容版面配置區 2"/>
          <p:cNvSpPr>
            <a:spLocks noGrp="1"/>
          </p:cNvSpPr>
          <p:nvPr>
            <p:ph idx="1"/>
          </p:nvPr>
        </p:nvSpPr>
        <p:spPr>
          <a:xfrm>
            <a:off x="5009879" y="2071665"/>
            <a:ext cx="6126192" cy="4351338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Complete two semesters in France;       </a:t>
            </a:r>
            <a:r>
              <a:rPr lang="en-US" altLang="zh-TW" dirty="0" smtClean="0">
                <a:solidFill>
                  <a:srgbClr val="C00000"/>
                </a:solidFill>
              </a:rPr>
              <a:t>3</a:t>
            </a:r>
            <a:r>
              <a:rPr lang="en-US" altLang="zh-TW" dirty="0" smtClean="0"/>
              <a:t> Fundamental Courses to be taken (15ECTS) and </a:t>
            </a:r>
            <a:r>
              <a:rPr lang="en-US" altLang="zh-TW" dirty="0" smtClean="0">
                <a:solidFill>
                  <a:srgbClr val="C00000"/>
                </a:solidFill>
              </a:rPr>
              <a:t>6</a:t>
            </a:r>
            <a:r>
              <a:rPr lang="en-US" altLang="zh-TW" dirty="0" smtClean="0"/>
              <a:t> in-class elective management (30 ECTS) classes at KEDGE BS to be chosen by the students</a:t>
            </a:r>
          </a:p>
          <a:p>
            <a:r>
              <a:rPr lang="en-US" altLang="zh-TW" dirty="0" smtClean="0"/>
              <a:t>Master’s thesis in English</a:t>
            </a:r>
          </a:p>
          <a:p>
            <a:r>
              <a:rPr lang="en-US" altLang="zh-TW" dirty="0" smtClean="0"/>
              <a:t>Complete 6 months I</a:t>
            </a:r>
            <a:r>
              <a:rPr kumimoji="0" lang="en-US" altLang="zh-TW" dirty="0" smtClean="0"/>
              <a:t>nternship/ work experience to meet the graduation Requirement</a:t>
            </a:r>
          </a:p>
          <a:p>
            <a:endParaRPr kumimoji="0" lang="en-US" altLang="zh-TW" dirty="0" smtClean="0"/>
          </a:p>
          <a:p>
            <a:endParaRPr kumimoji="0"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 smtClean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4494" y="230188"/>
            <a:ext cx="1643154" cy="821577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354" y="3015054"/>
            <a:ext cx="4203940" cy="246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64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Suggestions for Course Selection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12" y="1394822"/>
            <a:ext cx="5920740" cy="4160520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427" y="1394822"/>
            <a:ext cx="5859780" cy="254508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0053" y="211257"/>
            <a:ext cx="1643154" cy="821577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2161" y="4843739"/>
            <a:ext cx="2706141" cy="1802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05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1554"/>
            <a:ext cx="7467600" cy="1065212"/>
          </a:xfrm>
        </p:spPr>
        <p:txBody>
          <a:bodyPr/>
          <a:lstStyle/>
          <a:p>
            <a:pPr>
              <a:defRPr/>
            </a:pPr>
            <a:r>
              <a:rPr kumimoji="0" lang="en-US" altLang="zh-TW" dirty="0">
                <a:ea typeface="微軟正黑體" charset="0"/>
                <a:cs typeface="微軟正黑體" charset="0"/>
              </a:rPr>
              <a:t>Fee Schedule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066"/>
            <a:ext cx="10108721" cy="4351338"/>
          </a:xfrm>
        </p:spPr>
        <p:txBody>
          <a:bodyPr/>
          <a:lstStyle/>
          <a:p>
            <a:r>
              <a:rPr lang="en-US" altLang="zh-TW" sz="2400" dirty="0">
                <a:ea typeface="微軟正黑體" panose="020B0604030504040204" pitchFamily="34" charset="-120"/>
              </a:rPr>
              <a:t>Tuition: </a:t>
            </a:r>
            <a:r>
              <a:rPr lang="en-US" altLang="zh-TW" sz="2400" dirty="0" smtClean="0">
                <a:ea typeface="微軟正黑體" panose="020B0604030504040204" pitchFamily="34" charset="-120"/>
              </a:rPr>
              <a:t>Registration </a:t>
            </a:r>
            <a:r>
              <a:rPr lang="en-US" altLang="zh-TW" sz="2400" dirty="0">
                <a:ea typeface="微軟正黑體" panose="020B0604030504040204" pitchFamily="34" charset="-120"/>
              </a:rPr>
              <a:t>fee to NSYSU for 2 semesters;  </a:t>
            </a:r>
          </a:p>
          <a:p>
            <a:pPr marL="0" indent="0">
              <a:buNone/>
            </a:pPr>
            <a:r>
              <a:rPr lang="en-US" altLang="zh-TW" sz="2400" dirty="0" smtClean="0">
                <a:ea typeface="微軟正黑體" panose="020B0604030504040204" pitchFamily="34" charset="-120"/>
              </a:rPr>
              <a:t>   </a:t>
            </a:r>
            <a:r>
              <a:rPr lang="en-US" altLang="zh-TW" sz="2400" b="1" dirty="0" smtClean="0">
                <a:ea typeface="微軟正黑體" panose="020B0604030504040204" pitchFamily="34" charset="-120"/>
              </a:rPr>
              <a:t>No </a:t>
            </a:r>
            <a:r>
              <a:rPr lang="en-US" altLang="zh-TW" sz="2400" b="1" dirty="0">
                <a:ea typeface="微軟正黑體" panose="020B0604030504040204" pitchFamily="34" charset="-120"/>
              </a:rPr>
              <a:t>tuition fees for </a:t>
            </a:r>
            <a:r>
              <a:rPr lang="en-US" altLang="zh-TW" sz="2400" b="1" dirty="0" smtClean="0">
                <a:ea typeface="微軟正黑體" panose="020B0604030504040204" pitchFamily="34" charset="-120"/>
              </a:rPr>
              <a:t>KEDGE Business School</a:t>
            </a:r>
            <a:endParaRPr lang="en-US" altLang="zh-TW" sz="2400" b="1" dirty="0">
              <a:ea typeface="微軟正黑體" panose="020B0604030504040204" pitchFamily="34" charset="-120"/>
            </a:endParaRPr>
          </a:p>
          <a:p>
            <a:r>
              <a:rPr lang="en-US" altLang="zh-TW" sz="2400" dirty="0">
                <a:ea typeface="微軟正黑體" panose="020B0604030504040204" pitchFamily="34" charset="-120"/>
              </a:rPr>
              <a:t>Credit </a:t>
            </a:r>
            <a:r>
              <a:rPr lang="en-US" altLang="zh-TW" sz="2400" dirty="0" smtClean="0">
                <a:ea typeface="微軟正黑體" panose="020B0604030504040204" pitchFamily="34" charset="-120"/>
              </a:rPr>
              <a:t>Fee</a:t>
            </a:r>
            <a:r>
              <a:rPr lang="en-US" altLang="zh-TW" sz="2400" dirty="0">
                <a:ea typeface="微軟正黑體" panose="020B0604030504040204" pitchFamily="34" charset="-120"/>
              </a:rPr>
              <a:t>: </a:t>
            </a:r>
            <a:r>
              <a:rPr lang="en-US" altLang="zh-TW" sz="2400" dirty="0" smtClean="0">
                <a:solidFill>
                  <a:srgbClr val="C00000"/>
                </a:solidFill>
                <a:ea typeface="微軟正黑體" panose="020B0604030504040204" pitchFamily="34" charset="-120"/>
              </a:rPr>
              <a:t>22.5 </a:t>
            </a:r>
            <a:r>
              <a:rPr lang="en-US" altLang="zh-TW" sz="2400" dirty="0" smtClean="0">
                <a:ea typeface="微軟正黑體" panose="020B0604030504040204" pitchFamily="34" charset="-120"/>
              </a:rPr>
              <a:t>Credits X Credit </a:t>
            </a:r>
            <a:r>
              <a:rPr lang="en-US" altLang="zh-TW" sz="2400" dirty="0">
                <a:ea typeface="微軟正黑體" panose="020B0604030504040204" pitchFamily="34" charset="-120"/>
              </a:rPr>
              <a:t>F</a:t>
            </a:r>
            <a:r>
              <a:rPr lang="en-US" altLang="zh-TW" sz="2400" dirty="0" smtClean="0">
                <a:ea typeface="微軟正黑體" panose="020B0604030504040204" pitchFamily="34" charset="-120"/>
              </a:rPr>
              <a:t>ee </a:t>
            </a:r>
            <a:r>
              <a:rPr lang="en-US" altLang="zh-TW" sz="2400" dirty="0">
                <a:ea typeface="微軟正黑體" panose="020B0604030504040204" pitchFamily="34" charset="-120"/>
              </a:rPr>
              <a:t>of </a:t>
            </a:r>
            <a:r>
              <a:rPr lang="en-US" altLang="zh-TW" sz="2400" dirty="0" smtClean="0">
                <a:ea typeface="微軟正黑體" panose="020B0604030504040204" pitchFamily="34" charset="-120"/>
              </a:rPr>
              <a:t>IBMBA </a:t>
            </a:r>
            <a:r>
              <a:rPr lang="en-US" altLang="zh-TW" sz="1800" dirty="0" smtClean="0">
                <a:ea typeface="微軟正黑體" panose="020B0604030504040204" pitchFamily="34" charset="-120"/>
              </a:rPr>
              <a:t>(NTD 3,000/ per credit)</a:t>
            </a:r>
            <a:endParaRPr lang="en-US" altLang="zh-TW" sz="2400" dirty="0">
              <a:ea typeface="微軟正黑體" panose="020B0604030504040204" pitchFamily="34" charset="-120"/>
            </a:endParaRPr>
          </a:p>
          <a:p>
            <a:r>
              <a:rPr lang="en-US" altLang="zh-TW" sz="2400" dirty="0">
                <a:cs typeface="Arial" panose="020B0604020202020204" pitchFamily="34" charset="0"/>
              </a:rPr>
              <a:t>S</a:t>
            </a:r>
            <a:r>
              <a:rPr lang="en-US" altLang="zh-TW" sz="2400" dirty="0" smtClean="0">
                <a:cs typeface="Arial" panose="020B0604020202020204" pitchFamily="34" charset="0"/>
              </a:rPr>
              <a:t>tudents </a:t>
            </a:r>
            <a:r>
              <a:rPr lang="en-US" altLang="zh-TW" sz="2400" dirty="0">
                <a:cs typeface="Arial" panose="020B0604020202020204" pitchFamily="34" charset="0"/>
              </a:rPr>
              <a:t>should take care of their own travel and living </a:t>
            </a:r>
            <a:r>
              <a:rPr lang="en-US" altLang="zh-TW" sz="2400" dirty="0" smtClean="0">
                <a:cs typeface="Arial" panose="020B0604020202020204" pitchFamily="34" charset="0"/>
              </a:rPr>
              <a:t>expenses. </a:t>
            </a:r>
            <a:endParaRPr lang="en-US" altLang="zh-TW" sz="2400" dirty="0">
              <a:ea typeface="微軟正黑體" panose="020B0604030504040204" pitchFamily="34" charset="-120"/>
            </a:endParaRPr>
          </a:p>
          <a:p>
            <a:pPr lvl="1">
              <a:buFont typeface="Wingdings 2" panose="05020102010507070707" pitchFamily="18" charset="2"/>
              <a:buNone/>
            </a:pPr>
            <a:endParaRPr kumimoji="0" lang="en-US" altLang="zh-TW" dirty="0" smtClean="0">
              <a:latin typeface="Tw Cen MT" panose="020B0602020104020603" pitchFamily="34" charset="0"/>
              <a:ea typeface="微軟正黑體" panose="020B0604030504040204" pitchFamily="34" charset="-120"/>
            </a:endParaRPr>
          </a:p>
          <a:p>
            <a:pPr lvl="1">
              <a:buFont typeface="Wingdings 2" panose="05020102010507070707" pitchFamily="18" charset="2"/>
              <a:buNone/>
            </a:pPr>
            <a:endParaRPr kumimoji="0" lang="en-US" altLang="zh-TW" dirty="0" smtClean="0">
              <a:latin typeface="Tw Cen MT" panose="020B0602020104020603" pitchFamily="34" charset="0"/>
              <a:ea typeface="微軟正黑體" panose="020B0604030504040204" pitchFamily="34" charset="-120"/>
            </a:endParaRPr>
          </a:p>
        </p:txBody>
      </p:sp>
      <p:sp>
        <p:nvSpPr>
          <p:cNvPr id="16388" name="投影片編號版面配置區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fld id="{AA7D394C-206C-4C5B-AC42-B192FD7A5100}" type="slidenum">
              <a:rPr kumimoji="0" lang="en-US" altLang="zh-TW" sz="1200">
                <a:solidFill>
                  <a:srgbClr val="FFFFFF"/>
                </a:solidFill>
                <a:latin typeface="Tw Cen MT" panose="020B0602020104020603" pitchFamily="34" charset="0"/>
                <a:ea typeface="微軟正黑體" panose="020B0604030504040204" pitchFamily="34" charset="-120"/>
              </a:rPr>
              <a:pPr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kumimoji="0" lang="en-US" altLang="zh-TW" sz="1200">
              <a:solidFill>
                <a:srgbClr val="FFFFFF"/>
              </a:solidFill>
              <a:latin typeface="Tw Cen MT" panose="020B0602020104020603" pitchFamily="34" charset="0"/>
              <a:ea typeface="微軟正黑體" panose="020B0604030504040204" pitchFamily="34" charset="-120"/>
            </a:endParaRP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0053" y="211257"/>
            <a:ext cx="1643154" cy="821577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819" y="3942251"/>
            <a:ext cx="4648200" cy="2234712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034" y="3927735"/>
            <a:ext cx="4708585" cy="2263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5825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172</Words>
  <Application>Microsoft Office PowerPoint</Application>
  <PresentationFormat>寬螢幕</PresentationFormat>
  <Paragraphs>29</Paragraphs>
  <Slides>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Arial</vt:lpstr>
      <vt:lpstr>Calibri</vt:lpstr>
      <vt:lpstr>Calibri Light</vt:lpstr>
      <vt:lpstr>Tw Cen MT</vt:lpstr>
      <vt:lpstr>Wingdings 2</vt:lpstr>
      <vt:lpstr>Office 佈景主題</vt:lpstr>
      <vt:lpstr>KEDGE Double Degree Program</vt:lpstr>
      <vt:lpstr>Program Structure</vt:lpstr>
      <vt:lpstr>Admission Requirement</vt:lpstr>
      <vt:lpstr>Graduation Requirement</vt:lpstr>
      <vt:lpstr>Suggestions for Course Selection</vt:lpstr>
      <vt:lpstr>Fee Schedule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KEDGE Double Degree Program</dc:title>
  <dc:creator>cccm</dc:creator>
  <cp:lastModifiedBy>cccm</cp:lastModifiedBy>
  <cp:revision>18</cp:revision>
  <cp:lastPrinted>2017-10-20T01:43:47Z</cp:lastPrinted>
  <dcterms:created xsi:type="dcterms:W3CDTF">2017-09-14T08:38:01Z</dcterms:created>
  <dcterms:modified xsi:type="dcterms:W3CDTF">2017-10-20T02:07:20Z</dcterms:modified>
</cp:coreProperties>
</file>